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21"/>
  </p:notesMasterIdLst>
  <p:sldIdLst>
    <p:sldId id="276" r:id="rId2"/>
    <p:sldId id="301" r:id="rId3"/>
    <p:sldId id="277" r:id="rId4"/>
    <p:sldId id="312" r:id="rId5"/>
    <p:sldId id="310" r:id="rId6"/>
    <p:sldId id="313" r:id="rId7"/>
    <p:sldId id="314" r:id="rId8"/>
    <p:sldId id="311" r:id="rId9"/>
    <p:sldId id="316" r:id="rId10"/>
    <p:sldId id="315" r:id="rId11"/>
    <p:sldId id="305" r:id="rId12"/>
    <p:sldId id="303" r:id="rId13"/>
    <p:sldId id="308" r:id="rId14"/>
    <p:sldId id="317" r:id="rId15"/>
    <p:sldId id="319" r:id="rId16"/>
    <p:sldId id="320" r:id="rId17"/>
    <p:sldId id="304" r:id="rId18"/>
    <p:sldId id="318" r:id="rId19"/>
    <p:sldId id="29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EEE"/>
    <a:srgbClr val="EFF7F7"/>
    <a:srgbClr val="AFABAB"/>
    <a:srgbClr val="E2EAEA"/>
    <a:srgbClr val="87C6E3"/>
    <a:srgbClr val="1593C9"/>
    <a:srgbClr val="FF9721"/>
    <a:srgbClr val="005593"/>
    <a:srgbClr val="5B9BD5"/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39"/>
    <p:restoredTop sz="78451"/>
  </p:normalViewPr>
  <p:slideViewPr>
    <p:cSldViewPr snapToGrid="0" snapToObjects="1">
      <p:cViewPr>
        <p:scale>
          <a:sx n="84" d="100"/>
          <a:sy n="84" d="100"/>
        </p:scale>
        <p:origin x="12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5C79DB-97B0-A644-BB0D-AE7A53CCC4FE}" type="datetimeFigureOut">
              <a:rPr lang="en-US" smtClean="0"/>
              <a:t>2/13/17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E16AE-C8D5-ED48-AC03-E673E3A25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4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CD5BD-1288-F243-AE16-D9E764D01D13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56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CD5BD-1288-F243-AE16-D9E764D01D13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910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dirty="0" smtClean="0">
                <a:solidFill>
                  <a:schemeClr val="accent1"/>
                </a:solidFill>
              </a:rPr>
              <a:t>Using</a:t>
            </a:r>
            <a:r>
              <a:rPr lang="zh-CN" altLang="en-US" sz="1200" b="1" dirty="0" smtClean="0">
                <a:solidFill>
                  <a:schemeClr val="accent1"/>
                </a:solidFill>
              </a:rPr>
              <a:t> </a:t>
            </a:r>
            <a:r>
              <a:rPr lang="en-US" altLang="zh-CN" sz="1200" b="1" dirty="0" smtClean="0">
                <a:solidFill>
                  <a:schemeClr val="accent1"/>
                </a:solidFill>
              </a:rPr>
              <a:t>review</a:t>
            </a:r>
            <a:r>
              <a:rPr lang="zh-CN" altLang="en-US" sz="1200" b="1" baseline="0" dirty="0" smtClean="0">
                <a:solidFill>
                  <a:schemeClr val="accent1"/>
                </a:solidFill>
              </a:rPr>
              <a:t> </a:t>
            </a:r>
            <a:r>
              <a:rPr lang="en-US" altLang="zh-CN" sz="1200" b="1" baseline="0" dirty="0" smtClean="0">
                <a:solidFill>
                  <a:schemeClr val="accent1"/>
                </a:solidFill>
              </a:rPr>
              <a:t>text</a:t>
            </a:r>
            <a:r>
              <a:rPr lang="zh-CN" altLang="en-US" sz="1200" b="1" dirty="0" smtClean="0">
                <a:solidFill>
                  <a:schemeClr val="accent1"/>
                </a:solidFill>
              </a:rPr>
              <a:t> </a:t>
            </a:r>
            <a:r>
              <a:rPr lang="en-US" altLang="zh-CN" sz="1200" b="1" dirty="0" smtClean="0">
                <a:solidFill>
                  <a:schemeClr val="accent1"/>
                </a:solidFill>
              </a:rPr>
              <a:t>to</a:t>
            </a:r>
            <a:r>
              <a:rPr lang="zh-CN" altLang="en-US" sz="1200" b="1" dirty="0" smtClean="0">
                <a:solidFill>
                  <a:schemeClr val="accent1"/>
                </a:solidFill>
              </a:rPr>
              <a:t> </a:t>
            </a:r>
            <a:r>
              <a:rPr lang="en-US" altLang="zh-CN" sz="1200" b="1" dirty="0" smtClean="0">
                <a:solidFill>
                  <a:schemeClr val="accent1"/>
                </a:solidFill>
              </a:rPr>
              <a:t>train</a:t>
            </a:r>
            <a:r>
              <a:rPr lang="zh-CN" altLang="en-US" sz="1200" b="1" dirty="0" smtClean="0">
                <a:solidFill>
                  <a:schemeClr val="accent1"/>
                </a:solidFill>
              </a:rPr>
              <a:t> </a:t>
            </a:r>
            <a:r>
              <a:rPr lang="en-US" altLang="zh-CN" sz="1200" b="1" dirty="0" smtClean="0">
                <a:solidFill>
                  <a:schemeClr val="accent1"/>
                </a:solidFill>
              </a:rPr>
              <a:t>the</a:t>
            </a:r>
            <a:r>
              <a:rPr lang="zh-CN" altLang="en-US" sz="1200" b="1" dirty="0" smtClean="0">
                <a:solidFill>
                  <a:schemeClr val="accent1"/>
                </a:solidFill>
              </a:rPr>
              <a:t> </a:t>
            </a:r>
            <a:r>
              <a:rPr lang="en-US" altLang="zh-CN" sz="1200" b="1" dirty="0" smtClean="0">
                <a:solidFill>
                  <a:schemeClr val="accent1"/>
                </a:solidFill>
              </a:rPr>
              <a:t>model,</a:t>
            </a:r>
            <a:r>
              <a:rPr lang="zh-CN" altLang="en-US" sz="1200" b="1" dirty="0" smtClean="0">
                <a:solidFill>
                  <a:schemeClr val="accent1"/>
                </a:solidFill>
              </a:rPr>
              <a:t> </a:t>
            </a:r>
            <a:r>
              <a:rPr lang="en-US" altLang="zh-CN" sz="1200" b="1" dirty="0" smtClean="0">
                <a:solidFill>
                  <a:schemeClr val="accent1"/>
                </a:solidFill>
              </a:rPr>
              <a:t>then</a:t>
            </a:r>
            <a:r>
              <a:rPr lang="zh-CN" altLang="en-US" sz="1200" b="1" dirty="0" smtClean="0">
                <a:solidFill>
                  <a:schemeClr val="accent1"/>
                </a:solidFill>
              </a:rPr>
              <a:t> </a:t>
            </a:r>
            <a:r>
              <a:rPr lang="en-US" altLang="zh-CN" sz="1200" b="1" dirty="0" smtClean="0">
                <a:solidFill>
                  <a:schemeClr val="accent1"/>
                </a:solidFill>
              </a:rPr>
              <a:t>print</a:t>
            </a:r>
            <a:r>
              <a:rPr lang="zh-CN" altLang="en-US" sz="1200" b="1" dirty="0" smtClean="0">
                <a:solidFill>
                  <a:schemeClr val="accent1"/>
                </a:solidFill>
              </a:rPr>
              <a:t> </a:t>
            </a:r>
            <a:r>
              <a:rPr lang="en-US" altLang="zh-CN" sz="1200" b="1" dirty="0" smtClean="0">
                <a:solidFill>
                  <a:schemeClr val="accent1"/>
                </a:solidFill>
              </a:rPr>
              <a:t>an</a:t>
            </a:r>
            <a:r>
              <a:rPr lang="zh-CN" altLang="en-US" sz="1200" b="1" dirty="0" smtClean="0">
                <a:solidFill>
                  <a:schemeClr val="accent1"/>
                </a:solidFill>
              </a:rPr>
              <a:t> </a:t>
            </a:r>
            <a:r>
              <a:rPr lang="en-US" altLang="zh-CN" sz="1200" b="1" dirty="0" smtClean="0">
                <a:solidFill>
                  <a:schemeClr val="accent1"/>
                </a:solidFill>
              </a:rPr>
              <a:t>example</a:t>
            </a:r>
          </a:p>
          <a:p>
            <a:endParaRPr lang="en-US" sz="1200" b="1" dirty="0" smtClean="0">
              <a:solidFill>
                <a:schemeClr val="accent1"/>
              </a:solidFill>
            </a:endParaRPr>
          </a:p>
          <a:p>
            <a:r>
              <a:rPr lang="en-US" altLang="zh-CN" sz="1200" b="1" dirty="0" smtClean="0">
                <a:solidFill>
                  <a:schemeClr val="accent1"/>
                </a:solidFill>
              </a:rPr>
              <a:t>Print</a:t>
            </a:r>
            <a:r>
              <a:rPr lang="zh-CN" altLang="en-US" sz="1200" b="1" dirty="0" smtClean="0">
                <a:solidFill>
                  <a:schemeClr val="accent1"/>
                </a:solidFill>
              </a:rPr>
              <a:t> </a:t>
            </a:r>
            <a:r>
              <a:rPr lang="en-US" altLang="zh-CN" sz="1200" b="1" dirty="0" smtClean="0">
                <a:solidFill>
                  <a:schemeClr val="accent1"/>
                </a:solidFill>
              </a:rPr>
              <a:t>the</a:t>
            </a:r>
            <a:r>
              <a:rPr lang="zh-CN" altLang="en-US" sz="1200" b="1" dirty="0" smtClean="0">
                <a:solidFill>
                  <a:schemeClr val="accent1"/>
                </a:solidFill>
              </a:rPr>
              <a:t> </a:t>
            </a:r>
            <a:r>
              <a:rPr lang="en-US" altLang="zh-CN" sz="1200" b="1" dirty="0" smtClean="0">
                <a:solidFill>
                  <a:schemeClr val="accent1"/>
                </a:solidFill>
              </a:rPr>
              <a:t>top</a:t>
            </a:r>
            <a:r>
              <a:rPr lang="zh-CN" altLang="en-US" sz="1200" b="1" dirty="0" smtClean="0">
                <a:solidFill>
                  <a:schemeClr val="accent1"/>
                </a:solidFill>
              </a:rPr>
              <a:t> </a:t>
            </a:r>
            <a:r>
              <a:rPr lang="en-US" altLang="zh-CN" sz="1200" b="1" dirty="0" smtClean="0">
                <a:solidFill>
                  <a:schemeClr val="accent1"/>
                </a:solidFill>
              </a:rPr>
              <a:t>3</a:t>
            </a:r>
            <a:r>
              <a:rPr lang="zh-CN" altLang="en-US" sz="1200" b="1" dirty="0" smtClean="0">
                <a:solidFill>
                  <a:schemeClr val="accent1"/>
                </a:solidFill>
              </a:rPr>
              <a:t> </a:t>
            </a:r>
            <a:r>
              <a:rPr lang="en-US" altLang="zh-CN" sz="1200" b="1" dirty="0" smtClean="0">
                <a:solidFill>
                  <a:schemeClr val="accent1"/>
                </a:solidFill>
              </a:rPr>
              <a:t>words</a:t>
            </a:r>
            <a:r>
              <a:rPr lang="zh-CN" altLang="en-US" sz="1200" b="1" dirty="0" smtClean="0">
                <a:solidFill>
                  <a:schemeClr val="accent1"/>
                </a:solidFill>
              </a:rPr>
              <a:t> </a:t>
            </a:r>
            <a:r>
              <a:rPr lang="en-US" altLang="zh-CN" sz="1200" b="1" dirty="0" smtClean="0">
                <a:solidFill>
                  <a:schemeClr val="accent1"/>
                </a:solidFill>
              </a:rPr>
              <a:t>similar</a:t>
            </a:r>
            <a:r>
              <a:rPr lang="zh-CN" altLang="en-US" sz="1200" b="1" dirty="0" smtClean="0">
                <a:solidFill>
                  <a:schemeClr val="accent1"/>
                </a:solidFill>
              </a:rPr>
              <a:t> </a:t>
            </a:r>
            <a:r>
              <a:rPr lang="en-US" altLang="zh-CN" sz="1200" b="1" dirty="0" smtClean="0">
                <a:solidFill>
                  <a:schemeClr val="accent1"/>
                </a:solidFill>
              </a:rPr>
              <a:t>to</a:t>
            </a:r>
            <a:r>
              <a:rPr lang="zh-CN" altLang="en-US" sz="1200" b="1" dirty="0" smtClean="0">
                <a:solidFill>
                  <a:schemeClr val="accent1"/>
                </a:solidFill>
              </a:rPr>
              <a:t> </a:t>
            </a:r>
            <a:r>
              <a:rPr lang="en-US" altLang="zh-CN" sz="1200" b="1" dirty="0" smtClean="0">
                <a:solidFill>
                  <a:schemeClr val="accent1"/>
                </a:solidFill>
              </a:rPr>
              <a:t>“pita”,</a:t>
            </a:r>
            <a:r>
              <a:rPr lang="zh-CN" altLang="en-US" sz="1200" b="1" dirty="0" smtClean="0">
                <a:solidFill>
                  <a:schemeClr val="accent1"/>
                </a:solidFill>
              </a:rPr>
              <a:t> </a:t>
            </a:r>
            <a:r>
              <a:rPr lang="en-US" altLang="zh-CN" sz="1200" b="1" dirty="0" smtClean="0">
                <a:solidFill>
                  <a:schemeClr val="accent1"/>
                </a:solidFill>
              </a:rPr>
              <a:t>“bagel”,</a:t>
            </a:r>
            <a:r>
              <a:rPr lang="zh-CN" altLang="en-US" sz="1200" b="1" dirty="0" smtClean="0">
                <a:solidFill>
                  <a:schemeClr val="accent1"/>
                </a:solidFill>
              </a:rPr>
              <a:t> </a:t>
            </a:r>
            <a:r>
              <a:rPr lang="en-US" altLang="zh-CN" sz="1200" b="1" dirty="0" smtClean="0">
                <a:solidFill>
                  <a:schemeClr val="accent1"/>
                </a:solidFill>
              </a:rPr>
              <a:t>different</a:t>
            </a:r>
            <a:r>
              <a:rPr lang="zh-CN" altLang="en-US" sz="1200" b="1" dirty="0" smtClean="0">
                <a:solidFill>
                  <a:schemeClr val="accent1"/>
                </a:solidFill>
              </a:rPr>
              <a:t> </a:t>
            </a:r>
            <a:r>
              <a:rPr lang="en-US" altLang="zh-CN" sz="1200" b="1" dirty="0" smtClean="0">
                <a:solidFill>
                  <a:schemeClr val="accent1"/>
                </a:solidFill>
              </a:rPr>
              <a:t>from</a:t>
            </a:r>
            <a:r>
              <a:rPr lang="zh-CN" altLang="en-US" sz="1200" b="1" dirty="0" smtClean="0">
                <a:solidFill>
                  <a:schemeClr val="accent1"/>
                </a:solidFill>
              </a:rPr>
              <a:t> </a:t>
            </a:r>
            <a:r>
              <a:rPr lang="en-US" altLang="zh-CN" sz="1200" b="1" dirty="0" smtClean="0">
                <a:solidFill>
                  <a:schemeClr val="accent1"/>
                </a:solidFill>
              </a:rPr>
              <a:t>“spicy”</a:t>
            </a:r>
          </a:p>
          <a:p>
            <a:endParaRPr lang="en-US" sz="1200" b="1" dirty="0" smtClean="0">
              <a:solidFill>
                <a:schemeClr val="accent1"/>
              </a:solidFill>
            </a:endParaRPr>
          </a:p>
          <a:p>
            <a:r>
              <a:rPr lang="en-US" altLang="zh-CN" sz="1200" b="1" dirty="0" smtClean="0">
                <a:solidFill>
                  <a:schemeClr val="accent1"/>
                </a:solidFill>
              </a:rPr>
              <a:t>Juice,</a:t>
            </a:r>
            <a:r>
              <a:rPr lang="zh-CN" altLang="en-US" sz="1200" b="1" dirty="0" smtClean="0">
                <a:solidFill>
                  <a:schemeClr val="accent1"/>
                </a:solidFill>
              </a:rPr>
              <a:t> </a:t>
            </a:r>
            <a:r>
              <a:rPr lang="en-US" altLang="zh-CN" sz="1200" b="1" dirty="0" smtClean="0">
                <a:solidFill>
                  <a:schemeClr val="accent1"/>
                </a:solidFill>
              </a:rPr>
              <a:t>sandwich,</a:t>
            </a:r>
            <a:r>
              <a:rPr lang="zh-CN" altLang="en-US" sz="1200" b="1" dirty="0" smtClean="0">
                <a:solidFill>
                  <a:schemeClr val="accent1"/>
                </a:solidFill>
              </a:rPr>
              <a:t> </a:t>
            </a:r>
            <a:r>
              <a:rPr lang="en-US" altLang="zh-CN" sz="1200" b="1" dirty="0" smtClean="0">
                <a:solidFill>
                  <a:schemeClr val="accent1"/>
                </a:solidFill>
              </a:rPr>
              <a:t>oatmeal</a:t>
            </a:r>
            <a:endParaRPr lang="en-US" sz="1200" b="1" dirty="0" smtClean="0">
              <a:solidFill>
                <a:schemeClr val="accent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4E16AE-C8D5-ED48-AC03-E673E3A253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652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 smtClean="0"/>
              <a:t>Similarity</a:t>
            </a:r>
            <a:r>
              <a:rPr lang="zh-CN" altLang="en-US" sz="1200" b="1" dirty="0" smtClean="0"/>
              <a:t> </a:t>
            </a:r>
            <a:r>
              <a:rPr lang="en-US" altLang="zh-CN" sz="1200" b="1" dirty="0" smtClean="0"/>
              <a:t>is</a:t>
            </a:r>
            <a:r>
              <a:rPr lang="zh-CN" altLang="en-US" sz="1200" b="1" dirty="0" smtClean="0"/>
              <a:t> </a:t>
            </a:r>
            <a:r>
              <a:rPr lang="en-US" altLang="zh-CN" sz="1200" b="1" dirty="0" smtClean="0"/>
              <a:t>the</a:t>
            </a:r>
            <a:r>
              <a:rPr lang="zh-CN" altLang="en-US" sz="1200" b="1" dirty="0" smtClean="0"/>
              <a:t> </a:t>
            </a:r>
            <a:r>
              <a:rPr lang="en-US" altLang="zh-CN" sz="1200" b="1" dirty="0" smtClean="0"/>
              <a:t>core</a:t>
            </a:r>
            <a:r>
              <a:rPr lang="zh-CN" altLang="en-US" sz="1200" b="1" dirty="0" smtClean="0"/>
              <a:t> </a:t>
            </a:r>
            <a:r>
              <a:rPr lang="en-US" altLang="zh-CN" sz="1200" b="1" dirty="0" smtClean="0"/>
              <a:t>of</a:t>
            </a:r>
            <a:r>
              <a:rPr lang="zh-CN" altLang="en-US" sz="1200" b="1" dirty="0" smtClean="0"/>
              <a:t> </a:t>
            </a:r>
            <a:r>
              <a:rPr lang="en-US" altLang="zh-CN" sz="1200" b="1" dirty="0" smtClean="0"/>
              <a:t>recommendation</a:t>
            </a:r>
            <a:r>
              <a:rPr lang="zh-CN" altLang="en-US" sz="1200" b="1" dirty="0" smtClean="0"/>
              <a:t> </a:t>
            </a:r>
            <a:r>
              <a:rPr lang="en-US" altLang="zh-CN" sz="1200" b="1" dirty="0" smtClean="0"/>
              <a:t>system.</a:t>
            </a:r>
            <a:r>
              <a:rPr lang="zh-CN" altLang="en-US" sz="1200" b="1" dirty="0" smtClean="0"/>
              <a:t> </a:t>
            </a:r>
            <a:r>
              <a:rPr lang="en-US" altLang="zh-CN" sz="1200" b="1" dirty="0" smtClean="0"/>
              <a:t>The</a:t>
            </a:r>
            <a:r>
              <a:rPr lang="zh-CN" altLang="en-US" sz="1200" b="1" dirty="0" smtClean="0"/>
              <a:t> </a:t>
            </a:r>
            <a:r>
              <a:rPr lang="en-US" altLang="zh-CN" sz="1200" b="1" dirty="0" smtClean="0"/>
              <a:t>model</a:t>
            </a:r>
            <a:r>
              <a:rPr lang="zh-CN" altLang="en-US" sz="1200" b="1" dirty="0" smtClean="0"/>
              <a:t> </a:t>
            </a:r>
            <a:r>
              <a:rPr lang="en-US" altLang="zh-CN" sz="1200" b="1" dirty="0" smtClean="0"/>
              <a:t>will</a:t>
            </a:r>
            <a:r>
              <a:rPr lang="zh-CN" altLang="en-US" sz="1200" b="1" dirty="0" smtClean="0"/>
              <a:t> </a:t>
            </a:r>
            <a:r>
              <a:rPr lang="en-US" altLang="zh-CN" sz="1200" b="1" dirty="0" smtClean="0"/>
              <a:t>find</a:t>
            </a:r>
            <a:r>
              <a:rPr lang="zh-CN" altLang="en-US" sz="1200" b="1" dirty="0" smtClean="0"/>
              <a:t> </a:t>
            </a:r>
            <a:r>
              <a:rPr lang="en-US" altLang="zh-CN" sz="1200" b="1" dirty="0" smtClean="0"/>
              <a:t>the</a:t>
            </a:r>
            <a:r>
              <a:rPr lang="zh-CN" altLang="en-US" sz="1200" b="1" dirty="0" smtClean="0"/>
              <a:t> </a:t>
            </a:r>
            <a:r>
              <a:rPr lang="en-US" altLang="zh-CN" sz="1200" b="1" dirty="0" smtClean="0"/>
              <a:t>most</a:t>
            </a:r>
            <a:r>
              <a:rPr lang="zh-CN" altLang="en-US" sz="1200" b="1" dirty="0" smtClean="0"/>
              <a:t> </a:t>
            </a:r>
            <a:r>
              <a:rPr lang="en-US" altLang="zh-CN" sz="1200" b="1" dirty="0" smtClean="0"/>
              <a:t>similar</a:t>
            </a:r>
            <a:r>
              <a:rPr lang="zh-CN" altLang="en-US" sz="1200" b="1" dirty="0" smtClean="0"/>
              <a:t> </a:t>
            </a:r>
            <a:r>
              <a:rPr lang="en-US" altLang="zh-CN" sz="1200" b="1" dirty="0" smtClean="0"/>
              <a:t>review</a:t>
            </a:r>
            <a:r>
              <a:rPr lang="zh-CN" altLang="en-US" sz="1200" b="1" dirty="0" smtClean="0"/>
              <a:t> </a:t>
            </a:r>
            <a:r>
              <a:rPr lang="en-US" altLang="zh-CN" sz="1200" b="1" dirty="0" smtClean="0"/>
              <a:t>based</a:t>
            </a:r>
            <a:r>
              <a:rPr lang="zh-CN" altLang="en-US" sz="1200" b="1" dirty="0" smtClean="0"/>
              <a:t> </a:t>
            </a:r>
            <a:r>
              <a:rPr lang="en-US" altLang="zh-CN" sz="1200" b="1" dirty="0" smtClean="0"/>
              <a:t>on</a:t>
            </a:r>
            <a:r>
              <a:rPr lang="zh-CN" altLang="en-US" sz="1200" b="1" dirty="0" smtClean="0"/>
              <a:t> </a:t>
            </a:r>
            <a:r>
              <a:rPr lang="en-US" altLang="zh-CN" sz="1200" b="1" dirty="0" smtClean="0"/>
              <a:t>the</a:t>
            </a:r>
            <a:r>
              <a:rPr lang="zh-CN" altLang="en-US" sz="1200" b="1" dirty="0" smtClean="0"/>
              <a:t> </a:t>
            </a:r>
            <a:r>
              <a:rPr lang="en-US" altLang="zh-CN" sz="1200" b="1" dirty="0" smtClean="0"/>
              <a:t>requirement</a:t>
            </a:r>
            <a:r>
              <a:rPr lang="zh-CN" altLang="en-US" sz="1200" b="1" dirty="0" smtClean="0"/>
              <a:t> </a:t>
            </a:r>
            <a:r>
              <a:rPr lang="en-US" altLang="zh-CN" sz="1200" b="1" dirty="0" smtClean="0"/>
              <a:t>a</a:t>
            </a:r>
            <a:r>
              <a:rPr lang="zh-CN" altLang="en-US" sz="1200" b="1" dirty="0" smtClean="0"/>
              <a:t> </a:t>
            </a:r>
            <a:r>
              <a:rPr lang="en-US" altLang="zh-CN" sz="1200" b="1" dirty="0" smtClean="0"/>
              <a:t>user</a:t>
            </a:r>
            <a:r>
              <a:rPr lang="zh-CN" altLang="en-US" sz="1200" b="1" dirty="0" smtClean="0"/>
              <a:t> </a:t>
            </a:r>
            <a:r>
              <a:rPr lang="en-US" altLang="zh-CN" sz="1200" b="1" dirty="0" smtClean="0"/>
              <a:t>gives.</a:t>
            </a:r>
            <a:endParaRPr lang="en-US" sz="1200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4E16AE-C8D5-ED48-AC03-E673E3A253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75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dirty="0" smtClean="0"/>
              <a:t>After</a:t>
            </a:r>
            <a:r>
              <a:rPr lang="zh-CN" altLang="en-US" sz="1200" b="1" dirty="0" smtClean="0"/>
              <a:t> </a:t>
            </a:r>
            <a:r>
              <a:rPr lang="en-US" altLang="zh-CN" sz="1200" b="1" dirty="0" smtClean="0"/>
              <a:t>defining</a:t>
            </a:r>
            <a:r>
              <a:rPr lang="zh-CN" altLang="en-US" sz="1200" b="1" dirty="0" smtClean="0"/>
              <a:t> </a:t>
            </a:r>
            <a:r>
              <a:rPr lang="en-US" altLang="zh-CN" sz="1200" b="1" dirty="0" smtClean="0"/>
              <a:t>Cosine</a:t>
            </a:r>
            <a:r>
              <a:rPr lang="zh-CN" altLang="en-US" sz="1200" b="1" dirty="0" smtClean="0"/>
              <a:t> </a:t>
            </a:r>
            <a:r>
              <a:rPr lang="en-US" altLang="zh-CN" sz="1200" b="1" dirty="0" smtClean="0"/>
              <a:t>Similarity</a:t>
            </a:r>
            <a:r>
              <a:rPr lang="zh-CN" altLang="en-US" sz="1200" b="1" dirty="0" smtClean="0"/>
              <a:t> </a:t>
            </a:r>
            <a:r>
              <a:rPr lang="en-US" altLang="zh-CN" sz="1200" b="1" dirty="0" smtClean="0"/>
              <a:t>Function,</a:t>
            </a:r>
            <a:r>
              <a:rPr lang="zh-CN" altLang="en-US" sz="1200" b="1" dirty="0" smtClean="0"/>
              <a:t> </a:t>
            </a:r>
            <a:r>
              <a:rPr lang="en-US" altLang="zh-CN" sz="1200" b="1" dirty="0" smtClean="0"/>
              <a:t>I</a:t>
            </a:r>
            <a:r>
              <a:rPr lang="zh-CN" altLang="en-US" sz="1200" b="1" dirty="0" smtClean="0"/>
              <a:t> </a:t>
            </a:r>
            <a:r>
              <a:rPr lang="en-US" altLang="zh-CN" sz="1200" b="1" dirty="0" smtClean="0"/>
              <a:t>write</a:t>
            </a:r>
            <a:r>
              <a:rPr lang="zh-CN" altLang="en-US" sz="1200" b="1" dirty="0" smtClean="0"/>
              <a:t> </a:t>
            </a:r>
            <a:r>
              <a:rPr lang="en-US" altLang="zh-CN" sz="1200" b="1" dirty="0" smtClean="0"/>
              <a:t>a</a:t>
            </a:r>
            <a:r>
              <a:rPr lang="zh-CN" altLang="en-US" sz="1200" b="1" dirty="0" smtClean="0"/>
              <a:t> </a:t>
            </a:r>
            <a:r>
              <a:rPr lang="en-US" altLang="zh-CN" sz="1200" b="1" dirty="0" smtClean="0"/>
              <a:t>input</a:t>
            </a:r>
            <a:r>
              <a:rPr lang="zh-CN" altLang="en-US" sz="1200" b="1" dirty="0" smtClean="0"/>
              <a:t> </a:t>
            </a:r>
            <a:r>
              <a:rPr lang="en-US" altLang="zh-CN" sz="1200" b="1" dirty="0" smtClean="0"/>
              <a:t>“great</a:t>
            </a:r>
            <a:r>
              <a:rPr lang="zh-CN" altLang="en-US" sz="1200" b="1" dirty="0" smtClean="0"/>
              <a:t> </a:t>
            </a:r>
            <a:r>
              <a:rPr lang="en-US" altLang="zh-CN" sz="1200" b="1" dirty="0" err="1" smtClean="0"/>
              <a:t>vege</a:t>
            </a:r>
            <a:r>
              <a:rPr lang="zh-CN" altLang="en-US" sz="1200" b="1" baseline="0" dirty="0" smtClean="0"/>
              <a:t> </a:t>
            </a:r>
            <a:r>
              <a:rPr lang="en-US" altLang="zh-CN" sz="1200" b="1" baseline="0" dirty="0" smtClean="0"/>
              <a:t>burger</a:t>
            </a:r>
            <a:r>
              <a:rPr lang="zh-CN" altLang="en-US" sz="1200" b="1" baseline="0" dirty="0" smtClean="0"/>
              <a:t> </a:t>
            </a:r>
            <a:r>
              <a:rPr lang="en-US" altLang="zh-CN" sz="1200" b="1" baseline="0" dirty="0" smtClean="0"/>
              <a:t>and</a:t>
            </a:r>
            <a:r>
              <a:rPr lang="zh-CN" altLang="en-US" sz="1200" b="1" baseline="0" dirty="0" smtClean="0"/>
              <a:t> </a:t>
            </a:r>
            <a:r>
              <a:rPr lang="en-US" altLang="zh-CN" sz="1200" b="1" baseline="0" dirty="0" smtClean="0"/>
              <a:t>good</a:t>
            </a:r>
            <a:r>
              <a:rPr lang="zh-CN" altLang="en-US" sz="1200" b="1" baseline="0" dirty="0" smtClean="0"/>
              <a:t> </a:t>
            </a:r>
            <a:r>
              <a:rPr lang="en-US" altLang="zh-CN" sz="1200" b="1" baseline="0" dirty="0" smtClean="0"/>
              <a:t>juice</a:t>
            </a:r>
            <a:br>
              <a:rPr lang="en-US" altLang="zh-CN" sz="1200" b="1" baseline="0" dirty="0" smtClean="0"/>
            </a:br>
            <a:r>
              <a:rPr lang="en-US" altLang="zh-CN" sz="1200" b="1" baseline="0" dirty="0" smtClean="0"/>
              <a:t>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4E16AE-C8D5-ED48-AC03-E673E3A253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59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Unsupervised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4E16AE-C8D5-ED48-AC03-E673E3A253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98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7705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8822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2348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tripadvisor.com/" TargetMode="Externa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1361295" y="1867482"/>
            <a:ext cx="9469409" cy="199804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NYC Vegetarian Restaurant </a:t>
            </a:r>
          </a:p>
          <a:p>
            <a:pPr algn="ctr">
              <a:lnSpc>
                <a:spcPct val="150000"/>
              </a:lnSpc>
            </a:pPr>
            <a:r>
              <a:rPr lang="en-US" altLang="zh-CN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TripAdvisor Review</a:t>
            </a:r>
            <a:endParaRPr lang="en-US" altLang="zh-CN" sz="4400" b="1" dirty="0">
              <a:solidFill>
                <a:schemeClr val="tx1">
                  <a:lumMod val="85000"/>
                  <a:lumOff val="15000"/>
                </a:schemeClr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75655" y="4362014"/>
            <a:ext cx="3240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spc="150" dirty="0" smtClean="0">
                <a:latin typeface="Cambria" charset="0"/>
                <a:ea typeface="Cambria" charset="0"/>
                <a:cs typeface="Cambria" charset="0"/>
              </a:rPr>
              <a:t>Jessie</a:t>
            </a:r>
            <a:r>
              <a:rPr lang="zh-CN" altLang="en-US" sz="2000" b="1" spc="150" dirty="0" smtClean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2000" b="1" spc="150" dirty="0" smtClean="0">
                <a:latin typeface="Cambria" charset="0"/>
                <a:ea typeface="Cambria" charset="0"/>
                <a:cs typeface="Cambria" charset="0"/>
              </a:rPr>
              <a:t>Gong</a:t>
            </a:r>
            <a:endParaRPr lang="zh-CN" altLang="en-US" sz="2000" b="1" spc="150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23432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81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82423" y="2964428"/>
            <a:ext cx="7329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latin typeface="Cambria" charset="0"/>
                <a:ea typeface="Cambria" charset="0"/>
                <a:cs typeface="Cambria" charset="0"/>
              </a:rPr>
              <a:t>Review</a:t>
            </a:r>
            <a:r>
              <a:rPr lang="zh-CN" altLang="en-US" sz="4800" b="1" dirty="0" smtClean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4800" b="1" dirty="0" smtClean="0">
                <a:latin typeface="Cambria" charset="0"/>
                <a:ea typeface="Cambria" charset="0"/>
                <a:cs typeface="Cambria" charset="0"/>
              </a:rPr>
              <a:t>Visualization</a:t>
            </a:r>
            <a:endParaRPr lang="en-US" sz="4800" b="1" dirty="0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76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0887" y="1210168"/>
            <a:ext cx="109383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000" i="1" dirty="0" err="1" smtClean="0">
                <a:latin typeface="Cambria" charset="0"/>
                <a:ea typeface="Cambria" charset="0"/>
                <a:cs typeface="Cambria" charset="0"/>
              </a:rPr>
              <a:t>Tf</a:t>
            </a:r>
            <a:r>
              <a:rPr lang="en-US" sz="2000" i="1" dirty="0" smtClean="0">
                <a:latin typeface="Cambria" charset="0"/>
                <a:ea typeface="Cambria" charset="0"/>
                <a:cs typeface="Cambria" charset="0"/>
              </a:rPr>
              <a:t> (word): frequency the word appears in the current document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i="1" dirty="0" err="1" smtClean="0">
                <a:latin typeface="Cambria" charset="0"/>
                <a:ea typeface="Cambria" charset="0"/>
                <a:cs typeface="Cambria" charset="0"/>
              </a:rPr>
              <a:t>Df</a:t>
            </a:r>
            <a:r>
              <a:rPr lang="en-US" sz="2000" i="1" dirty="0" smtClean="0">
                <a:latin typeface="Cambria" charset="0"/>
                <a:ea typeface="Cambria" charset="0"/>
                <a:cs typeface="Cambria" charset="0"/>
              </a:rPr>
              <a:t> (word</a:t>
            </a:r>
            <a:r>
              <a:rPr lang="en-US" sz="2000" i="1" dirty="0">
                <a:latin typeface="Cambria" charset="0"/>
                <a:ea typeface="Cambria" charset="0"/>
                <a:cs typeface="Cambria" charset="0"/>
              </a:rPr>
              <a:t>): frequency or number of documents the word appears in the </a:t>
            </a:r>
            <a:r>
              <a:rPr lang="en-US" sz="2000" i="1" dirty="0" smtClean="0">
                <a:latin typeface="Cambria" charset="0"/>
                <a:ea typeface="Cambria" charset="0"/>
                <a:cs typeface="Cambria" charset="0"/>
              </a:rPr>
              <a:t>corpus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i="1" dirty="0" smtClean="0">
                <a:latin typeface="Cambria" charset="0"/>
                <a:ea typeface="Cambria" charset="0"/>
                <a:cs typeface="Cambria" charset="0"/>
              </a:rPr>
              <a:t>N: number of documents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i="1" dirty="0" err="1" smtClean="0">
                <a:latin typeface="Cambria" charset="0"/>
                <a:ea typeface="Cambria" charset="0"/>
                <a:cs typeface="Cambria" charset="0"/>
              </a:rPr>
              <a:t>Tf_Idf</a:t>
            </a:r>
            <a:r>
              <a:rPr lang="en-US" sz="2000" i="1" dirty="0" smtClean="0">
                <a:latin typeface="Cambria" charset="0"/>
                <a:ea typeface="Cambria" charset="0"/>
                <a:cs typeface="Cambria" charset="0"/>
              </a:rPr>
              <a:t> (word</a:t>
            </a:r>
            <a:r>
              <a:rPr lang="en-US" sz="2000" i="1" dirty="0">
                <a:latin typeface="Cambria" charset="0"/>
                <a:ea typeface="Cambria" charset="0"/>
                <a:cs typeface="Cambria" charset="0"/>
              </a:rPr>
              <a:t>) = </a:t>
            </a:r>
            <a:r>
              <a:rPr lang="en-US" sz="2000" i="1" dirty="0" err="1" smtClean="0">
                <a:latin typeface="Cambria" charset="0"/>
                <a:ea typeface="Cambria" charset="0"/>
                <a:cs typeface="Cambria" charset="0"/>
              </a:rPr>
              <a:t>Tf</a:t>
            </a:r>
            <a:r>
              <a:rPr lang="en-US" sz="2000" i="1" dirty="0" smtClean="0">
                <a:latin typeface="Cambria" charset="0"/>
                <a:ea typeface="Cambria" charset="0"/>
                <a:cs typeface="Cambria" charset="0"/>
              </a:rPr>
              <a:t> (</a:t>
            </a:r>
            <a:r>
              <a:rPr lang="en-US" sz="2000" i="1" dirty="0">
                <a:latin typeface="Cambria" charset="0"/>
                <a:ea typeface="Cambria" charset="0"/>
                <a:cs typeface="Cambria" charset="0"/>
              </a:rPr>
              <a:t>word) * log (N / </a:t>
            </a:r>
            <a:r>
              <a:rPr lang="en-US" sz="2000" i="1" dirty="0" err="1" smtClean="0">
                <a:latin typeface="Cambria" charset="0"/>
                <a:ea typeface="Cambria" charset="0"/>
                <a:cs typeface="Cambria" charset="0"/>
              </a:rPr>
              <a:t>Df</a:t>
            </a:r>
            <a:r>
              <a:rPr lang="en-US" sz="2000" i="1" dirty="0" smtClean="0">
                <a:latin typeface="Cambria" charset="0"/>
                <a:ea typeface="Cambria" charset="0"/>
                <a:cs typeface="Cambria" charset="0"/>
              </a:rPr>
              <a:t> (</a:t>
            </a:r>
            <a:r>
              <a:rPr lang="en-US" sz="2000" i="1" dirty="0">
                <a:latin typeface="Cambria" charset="0"/>
                <a:ea typeface="Cambria" charset="0"/>
                <a:cs typeface="Cambria" charset="0"/>
              </a:rPr>
              <a:t>word) 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87" y="2950872"/>
            <a:ext cx="2445737" cy="35897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750" y="3431421"/>
            <a:ext cx="5157306" cy="26286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056" y="2388724"/>
            <a:ext cx="4183063" cy="41830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75240" y="442455"/>
            <a:ext cx="4483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err="1" smtClean="0">
                <a:latin typeface="Cambria" charset="0"/>
                <a:ea typeface="Cambria" charset="0"/>
                <a:cs typeface="Cambria" charset="0"/>
              </a:rPr>
              <a:t>Tf-Idf</a:t>
            </a:r>
            <a:endParaRPr lang="en-US" sz="4800" b="1" dirty="0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43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266" y="3851846"/>
            <a:ext cx="3827669" cy="259526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266" y="560428"/>
            <a:ext cx="3893575" cy="2595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3" y="560428"/>
            <a:ext cx="3893574" cy="25957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711" y="3867759"/>
            <a:ext cx="3893574" cy="25957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711" y="560428"/>
            <a:ext cx="3948880" cy="26325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031" y="275703"/>
            <a:ext cx="2708786" cy="270878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718" y="443670"/>
            <a:ext cx="2224548" cy="222454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260" y="525195"/>
            <a:ext cx="2193004" cy="219300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3" y="3867759"/>
            <a:ext cx="3893574" cy="259571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72" y="3637518"/>
            <a:ext cx="2844395" cy="284439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008" y="3501507"/>
            <a:ext cx="2961968" cy="296196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13" y="3637518"/>
            <a:ext cx="2440847" cy="244084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137672" y="1975"/>
            <a:ext cx="4483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ambria" charset="0"/>
                <a:ea typeface="Cambria" charset="0"/>
                <a:cs typeface="Cambria" charset="0"/>
              </a:rPr>
              <a:t>American</a:t>
            </a:r>
            <a:endParaRPr lang="en-US" sz="2800" b="1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95235" y="19592"/>
            <a:ext cx="4483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ambria" charset="0"/>
                <a:ea typeface="Cambria" charset="0"/>
                <a:cs typeface="Cambria" charset="0"/>
              </a:rPr>
              <a:t>Vegan Options</a:t>
            </a:r>
            <a:endParaRPr lang="en-US" sz="2800" b="1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634801" y="9850"/>
            <a:ext cx="4483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>
                <a:latin typeface="Cambria" charset="0"/>
                <a:ea typeface="Cambria" charset="0"/>
                <a:cs typeface="Cambria" charset="0"/>
              </a:rPr>
              <a:t>Asian</a:t>
            </a:r>
            <a:endParaRPr lang="en-US" sz="2800" b="1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35526" y="3268777"/>
            <a:ext cx="4483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>
                <a:latin typeface="Cambria" charset="0"/>
                <a:ea typeface="Cambria" charset="0"/>
                <a:cs typeface="Cambria" charset="0"/>
              </a:rPr>
              <a:t>Gluten Free Option</a:t>
            </a:r>
            <a:endParaRPr lang="en-US" sz="2800" b="1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95236" y="3268777"/>
            <a:ext cx="4483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latin typeface="Cambria" charset="0"/>
                <a:ea typeface="Cambria" charset="0"/>
                <a:cs typeface="Cambria" charset="0"/>
              </a:rPr>
              <a:t>Mediterranean</a:t>
            </a:r>
            <a:endParaRPr lang="en-US" sz="2800" b="1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921344" y="3268777"/>
            <a:ext cx="4483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b="1" dirty="0" smtClean="0">
                <a:latin typeface="Cambria" charset="0"/>
                <a:ea typeface="Cambria" charset="0"/>
                <a:cs typeface="Cambria" charset="0"/>
              </a:rPr>
              <a:t>Cafe</a:t>
            </a:r>
            <a:endParaRPr lang="en-US" sz="2800" b="1" dirty="0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42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0972" y="2698953"/>
            <a:ext cx="7932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 smtClean="0">
                <a:latin typeface="Cambria" charset="0"/>
                <a:ea typeface="Cambria" charset="0"/>
                <a:cs typeface="Cambria" charset="0"/>
              </a:rPr>
              <a:t>Recommendation</a:t>
            </a:r>
            <a:r>
              <a:rPr lang="zh-CN" altLang="en-US" sz="4800" b="1" dirty="0" smtClean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4800" b="1" dirty="0" smtClean="0">
                <a:latin typeface="Cambria" charset="0"/>
                <a:ea typeface="Cambria" charset="0"/>
                <a:cs typeface="Cambria" charset="0"/>
              </a:rPr>
              <a:t>system</a:t>
            </a:r>
            <a:endParaRPr lang="en-US" sz="4800" b="1" dirty="0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18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0887" y="1210168"/>
            <a:ext cx="1093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zh-CN" sz="2000" i="1" dirty="0" smtClean="0">
                <a:latin typeface="Cambria" charset="0"/>
                <a:ea typeface="Cambria" charset="0"/>
                <a:cs typeface="Cambria" charset="0"/>
              </a:rPr>
              <a:t>Convert</a:t>
            </a:r>
            <a:r>
              <a:rPr lang="zh-CN" altLang="en-US" sz="2000" i="1" dirty="0" smtClean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2000" i="1" dirty="0" smtClean="0">
                <a:latin typeface="Cambria" charset="0"/>
                <a:ea typeface="Cambria" charset="0"/>
                <a:cs typeface="Cambria" charset="0"/>
              </a:rPr>
              <a:t>word</a:t>
            </a:r>
            <a:r>
              <a:rPr lang="zh-CN" altLang="en-US" sz="2000" i="1" dirty="0" smtClean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2000" i="1" dirty="0" smtClean="0">
                <a:latin typeface="Cambria" charset="0"/>
                <a:ea typeface="Cambria" charset="0"/>
                <a:cs typeface="Cambria" charset="0"/>
              </a:rPr>
              <a:t>documents</a:t>
            </a:r>
            <a:r>
              <a:rPr lang="zh-CN" altLang="en-US" sz="2000" i="1" dirty="0" smtClean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2000" i="1" dirty="0" smtClean="0">
                <a:latin typeface="Cambria" charset="0"/>
                <a:ea typeface="Cambria" charset="0"/>
                <a:cs typeface="Cambria" charset="0"/>
              </a:rPr>
              <a:t>into</a:t>
            </a:r>
            <a:r>
              <a:rPr lang="zh-CN" altLang="en-US" sz="2000" i="1" dirty="0" smtClean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2000" i="1" dirty="0" smtClean="0">
                <a:latin typeface="Cambria" charset="0"/>
                <a:ea typeface="Cambria" charset="0"/>
                <a:cs typeface="Cambria" charset="0"/>
              </a:rPr>
              <a:t>vectors</a:t>
            </a:r>
            <a:endParaRPr lang="en-US" sz="2000" i="1" dirty="0" smtClean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240" y="442455"/>
            <a:ext cx="4483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latin typeface="Cambria" charset="0"/>
                <a:ea typeface="Cambria" charset="0"/>
                <a:cs typeface="Cambria" charset="0"/>
              </a:rPr>
              <a:t>Doc2Vec</a:t>
            </a:r>
            <a:endParaRPr lang="en-US" sz="4800" b="1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78" y="1805449"/>
            <a:ext cx="9497963" cy="4051790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>
          <a:xfrm>
            <a:off x="4188542" y="5338916"/>
            <a:ext cx="4807974" cy="206478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1981199" y="5545393"/>
            <a:ext cx="8608141" cy="311845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452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39614" y="442455"/>
            <a:ext cx="6459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latin typeface="Cambria" charset="0"/>
                <a:ea typeface="Cambria" charset="0"/>
                <a:cs typeface="Cambria" charset="0"/>
              </a:rPr>
              <a:t>Cosine</a:t>
            </a:r>
            <a:r>
              <a:rPr lang="zh-CN" altLang="en-US" sz="4800" b="1" dirty="0" smtClean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4800" b="1" dirty="0" smtClean="0">
                <a:latin typeface="Cambria" charset="0"/>
                <a:ea typeface="Cambria" charset="0"/>
                <a:cs typeface="Cambria" charset="0"/>
              </a:rPr>
              <a:t>Similarities</a:t>
            </a:r>
            <a:endParaRPr lang="en-US" sz="4800" b="1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203" y="1273452"/>
            <a:ext cx="7258638" cy="144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190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585"/>
          <a:stretch/>
        </p:blipFill>
        <p:spPr>
          <a:xfrm>
            <a:off x="927100" y="2880360"/>
            <a:ext cx="10058400" cy="19507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381000"/>
            <a:ext cx="100584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08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810260"/>
            <a:ext cx="10058400" cy="327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4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0972" y="2698953"/>
            <a:ext cx="7932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 smtClean="0">
                <a:latin typeface="Cambria" charset="0"/>
                <a:ea typeface="Cambria" charset="0"/>
                <a:cs typeface="Cambria" charset="0"/>
              </a:rPr>
              <a:t>Short</a:t>
            </a:r>
            <a:r>
              <a:rPr lang="zh-CN" altLang="en-US" sz="4800" b="1" dirty="0" smtClean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4800" b="1" dirty="0" smtClean="0">
                <a:latin typeface="Cambria" charset="0"/>
                <a:ea typeface="Cambria" charset="0"/>
                <a:cs typeface="Cambria" charset="0"/>
              </a:rPr>
              <a:t>come</a:t>
            </a:r>
            <a:r>
              <a:rPr lang="zh-CN" altLang="en-US" sz="4800" b="1" dirty="0" smtClean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4800" b="1" dirty="0" smtClean="0">
                <a:latin typeface="Cambria" charset="0"/>
                <a:ea typeface="Cambria" charset="0"/>
                <a:cs typeface="Cambria" charset="0"/>
              </a:rPr>
              <a:t>&amp;</a:t>
            </a:r>
            <a:r>
              <a:rPr lang="zh-CN" altLang="en-US" sz="4800" b="1" dirty="0" smtClean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4800" b="1" dirty="0" smtClean="0">
                <a:latin typeface="Cambria" charset="0"/>
                <a:ea typeface="Cambria" charset="0"/>
                <a:cs typeface="Cambria" charset="0"/>
              </a:rPr>
              <a:t>Future</a:t>
            </a:r>
            <a:r>
              <a:rPr lang="zh-CN" altLang="en-US" sz="4800" b="1" dirty="0" smtClean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4800" b="1" dirty="0" smtClean="0">
                <a:latin typeface="Cambria" charset="0"/>
                <a:ea typeface="Cambria" charset="0"/>
                <a:cs typeface="Cambria" charset="0"/>
              </a:rPr>
              <a:t>work</a:t>
            </a:r>
            <a:endParaRPr lang="en-US" sz="4800" b="1" dirty="0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579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123831" y="2542990"/>
            <a:ext cx="6096000" cy="13060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b="1" dirty="0" smtClean="0">
                <a:solidFill>
                  <a:schemeClr val="tx1">
                    <a:lumMod val="8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Thank</a:t>
            </a:r>
            <a:r>
              <a:rPr lang="zh-CN" altLang="en-US" sz="6000" b="1" dirty="0" smtClean="0">
                <a:solidFill>
                  <a:schemeClr val="tx1">
                    <a:lumMod val="8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6000" b="1" dirty="0" smtClean="0">
                <a:solidFill>
                  <a:schemeClr val="tx1">
                    <a:lumMod val="8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you!</a:t>
            </a:r>
            <a:endParaRPr lang="zh-CN" altLang="en-US" sz="4000" b="1" dirty="0">
              <a:solidFill>
                <a:schemeClr val="tx1">
                  <a:lumMod val="85000"/>
                </a:schemeClr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49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73794" y="2979174"/>
            <a:ext cx="4483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latin typeface="Cambria" charset="0"/>
                <a:ea typeface="Cambria" charset="0"/>
                <a:cs typeface="Cambria" charset="0"/>
              </a:rPr>
              <a:t>Web Scraping</a:t>
            </a:r>
            <a:endParaRPr lang="en-US" sz="4800" b="1" dirty="0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14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1576649" y="6435305"/>
            <a:ext cx="615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E7E6E6">
                    <a:lumMod val="50000"/>
                  </a:srgbClr>
                </a:solidFill>
                <a:latin typeface="Cambria" charset="0"/>
                <a:ea typeface="Cambria" charset="0"/>
                <a:cs typeface="Cambria" charset="0"/>
              </a:rPr>
              <a:t>1</a:t>
            </a:r>
            <a:endParaRPr lang="en-US" sz="1200" dirty="0">
              <a:solidFill>
                <a:srgbClr val="E7E6E6">
                  <a:lumMod val="50000"/>
                </a:srgbClr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5"/>
          <a:stretch/>
        </p:blipFill>
        <p:spPr>
          <a:xfrm>
            <a:off x="3834580" y="2123768"/>
            <a:ext cx="6014055" cy="3334969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2207529" y="4047592"/>
            <a:ext cx="884903" cy="53094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0" r="8768"/>
          <a:stretch/>
        </p:blipFill>
        <p:spPr>
          <a:xfrm>
            <a:off x="38831" y="285545"/>
            <a:ext cx="4946487" cy="29475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02" y="4313063"/>
            <a:ext cx="4226098" cy="25262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354" y="722671"/>
            <a:ext cx="2941073" cy="197854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501094" y="4725869"/>
            <a:ext cx="44503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Cambria" charset="0"/>
                <a:ea typeface="Cambria" charset="0"/>
                <a:cs typeface="Cambria" charset="0"/>
              </a:rPr>
              <a:t>.CSV</a:t>
            </a:r>
          </a:p>
          <a:p>
            <a:r>
              <a:rPr lang="en-US" altLang="zh-CN" sz="3200" b="1" dirty="0" smtClean="0">
                <a:latin typeface="Cambria" charset="0"/>
                <a:ea typeface="Cambria" charset="0"/>
                <a:cs typeface="Cambria" charset="0"/>
              </a:rPr>
              <a:t>356 restaurants</a:t>
            </a:r>
          </a:p>
          <a:p>
            <a:r>
              <a:rPr lang="en-US" altLang="zh-CN" sz="3200" b="1" dirty="0" smtClean="0">
                <a:latin typeface="Cambria" charset="0"/>
                <a:ea typeface="Cambria" charset="0"/>
                <a:cs typeface="Cambria" charset="0"/>
              </a:rPr>
              <a:t>27607 reviews</a:t>
            </a:r>
            <a:endParaRPr lang="zh-CN" altLang="en-US" sz="3200" b="1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0868" y="1925847"/>
            <a:ext cx="3560634" cy="2708355"/>
          </a:xfrm>
          <a:prstGeom prst="rect">
            <a:avLst/>
          </a:prstGeom>
        </p:spPr>
      </p:pic>
      <p:sp>
        <p:nvSpPr>
          <p:cNvPr id="24" name="Right Arrow 23"/>
          <p:cNvSpPr/>
          <p:nvPr/>
        </p:nvSpPr>
        <p:spPr>
          <a:xfrm>
            <a:off x="6399155" y="5743562"/>
            <a:ext cx="884903" cy="53094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6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87393" y="5943287"/>
            <a:ext cx="55124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Cambria" charset="0"/>
                <a:ea typeface="Cambria" charset="0"/>
                <a:cs typeface="Cambria" charset="0"/>
                <a:hlinkClick r:id="rId2"/>
              </a:rPr>
              <a:t>https://</a:t>
            </a:r>
            <a:r>
              <a:rPr lang="en-US" sz="2800" b="1" dirty="0" err="1">
                <a:latin typeface="Cambria" charset="0"/>
                <a:ea typeface="Cambria" charset="0"/>
                <a:cs typeface="Cambria" charset="0"/>
                <a:hlinkClick r:id="rId2"/>
              </a:rPr>
              <a:t>www.tripadvisor.com</a:t>
            </a:r>
            <a:r>
              <a:rPr lang="en-US" sz="2800" b="1" dirty="0">
                <a:latin typeface="Cambria" charset="0"/>
                <a:ea typeface="Cambria" charset="0"/>
                <a:cs typeface="Cambria" charset="0"/>
                <a:hlinkClick r:id="rId2"/>
              </a:rPr>
              <a:t>/</a:t>
            </a:r>
            <a:endParaRPr lang="en-US" sz="2800" b="1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48618"/>
            <a:ext cx="10058400" cy="495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11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735"/>
          <a:stretch/>
        </p:blipFill>
        <p:spPr>
          <a:xfrm>
            <a:off x="1296877" y="796413"/>
            <a:ext cx="8820517" cy="4891234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5707135" y="3421626"/>
            <a:ext cx="3968982" cy="413281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rame 3"/>
          <p:cNvSpPr/>
          <p:nvPr/>
        </p:nvSpPr>
        <p:spPr>
          <a:xfrm>
            <a:off x="7059616" y="3996813"/>
            <a:ext cx="3057777" cy="412955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7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87" y="2089765"/>
            <a:ext cx="10380408" cy="17300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5187" y="398206"/>
            <a:ext cx="4911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Cambria" charset="0"/>
                <a:ea typeface="Cambria" charset="0"/>
                <a:cs typeface="Cambria" charset="0"/>
              </a:rPr>
              <a:t>1.</a:t>
            </a:r>
            <a:r>
              <a:rPr lang="zh-CN" altLang="en-US" sz="2400" b="1" dirty="0" smtClean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2400" b="1" dirty="0" smtClean="0">
                <a:latin typeface="Cambria" charset="0"/>
                <a:ea typeface="Cambria" charset="0"/>
                <a:cs typeface="Cambria" charset="0"/>
              </a:rPr>
              <a:t>Getting</a:t>
            </a:r>
            <a:r>
              <a:rPr lang="zh-CN" altLang="en-US" sz="2400" b="1" dirty="0" smtClean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2400" b="1" dirty="0" smtClean="0">
                <a:latin typeface="Cambria" charset="0"/>
                <a:ea typeface="Cambria" charset="0"/>
                <a:cs typeface="Cambria" charset="0"/>
              </a:rPr>
              <a:t>restaurants’</a:t>
            </a:r>
            <a:r>
              <a:rPr lang="zh-CN" altLang="en-US" sz="2400" b="1" dirty="0" smtClean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2400" b="1" dirty="0" err="1" smtClean="0">
                <a:latin typeface="Cambria" charset="0"/>
                <a:ea typeface="Cambria" charset="0"/>
                <a:cs typeface="Cambria" charset="0"/>
              </a:rPr>
              <a:t>urls</a:t>
            </a:r>
            <a:endParaRPr lang="en-US" sz="2400" b="1" dirty="0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63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466" y="845125"/>
            <a:ext cx="7544210" cy="32693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466" y="4240941"/>
            <a:ext cx="7544210" cy="23958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5187" y="324466"/>
            <a:ext cx="5973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Cambria" charset="0"/>
                <a:ea typeface="Cambria" charset="0"/>
                <a:cs typeface="Cambria" charset="0"/>
              </a:rPr>
              <a:t>2</a:t>
            </a:r>
            <a:r>
              <a:rPr lang="en-US" altLang="zh-CN" sz="2400" b="1" dirty="0" smtClean="0">
                <a:latin typeface="Cambria" charset="0"/>
                <a:ea typeface="Cambria" charset="0"/>
                <a:cs typeface="Cambria" charset="0"/>
              </a:rPr>
              <a:t>.</a:t>
            </a:r>
            <a:r>
              <a:rPr lang="zh-CN" altLang="en-US" sz="2400" b="1" dirty="0" smtClean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2400" b="1" dirty="0" smtClean="0">
                <a:latin typeface="Cambria" charset="0"/>
                <a:ea typeface="Cambria" charset="0"/>
                <a:cs typeface="Cambria" charset="0"/>
              </a:rPr>
              <a:t>Getting</a:t>
            </a:r>
            <a:r>
              <a:rPr lang="zh-CN" altLang="en-US" sz="2400" b="1" dirty="0" smtClean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2400" b="1" dirty="0" smtClean="0">
                <a:latin typeface="Cambria" charset="0"/>
                <a:ea typeface="Cambria" charset="0"/>
                <a:cs typeface="Cambria" charset="0"/>
              </a:rPr>
              <a:t>data</a:t>
            </a:r>
            <a:r>
              <a:rPr lang="zh-CN" altLang="en-US" sz="2400" b="1" dirty="0" smtClean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2400" b="1" dirty="0" smtClean="0">
                <a:latin typeface="Cambria" charset="0"/>
                <a:ea typeface="Cambria" charset="0"/>
                <a:cs typeface="Cambria" charset="0"/>
              </a:rPr>
              <a:t>from</a:t>
            </a:r>
            <a:r>
              <a:rPr lang="zh-CN" altLang="en-US" sz="2400" b="1" dirty="0" smtClean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2400" b="1" dirty="0" smtClean="0">
                <a:latin typeface="Cambria" charset="0"/>
                <a:ea typeface="Cambria" charset="0"/>
                <a:cs typeface="Cambria" charset="0"/>
              </a:rPr>
              <a:t>each</a:t>
            </a:r>
            <a:r>
              <a:rPr lang="zh-CN" altLang="en-US" sz="2400" b="1" dirty="0" smtClean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2400" b="1" dirty="0" smtClean="0">
                <a:latin typeface="Cambria" charset="0"/>
                <a:ea typeface="Cambria" charset="0"/>
                <a:cs typeface="Cambria" charset="0"/>
              </a:rPr>
              <a:t>restaurant</a:t>
            </a:r>
            <a:endParaRPr lang="en-US" sz="2400" b="1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7" name="Frame 6"/>
          <p:cNvSpPr/>
          <p:nvPr/>
        </p:nvSpPr>
        <p:spPr>
          <a:xfrm>
            <a:off x="2263466" y="845125"/>
            <a:ext cx="1040173" cy="27575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/>
          <p:cNvSpPr/>
          <p:nvPr/>
        </p:nvSpPr>
        <p:spPr>
          <a:xfrm>
            <a:off x="3561735" y="997748"/>
            <a:ext cx="2175388" cy="359103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/>
          <p:cNvSpPr/>
          <p:nvPr/>
        </p:nvSpPr>
        <p:spPr>
          <a:xfrm>
            <a:off x="7342238" y="2964200"/>
            <a:ext cx="2175388" cy="359103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/>
          <p:cNvSpPr/>
          <p:nvPr/>
        </p:nvSpPr>
        <p:spPr>
          <a:xfrm>
            <a:off x="2278215" y="4954659"/>
            <a:ext cx="1541617" cy="57598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/>
          <p:cNvSpPr/>
          <p:nvPr/>
        </p:nvSpPr>
        <p:spPr>
          <a:xfrm>
            <a:off x="3975919" y="4458815"/>
            <a:ext cx="3088558" cy="359103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/>
          <p:cNvSpPr/>
          <p:nvPr/>
        </p:nvSpPr>
        <p:spPr>
          <a:xfrm>
            <a:off x="3975919" y="4968608"/>
            <a:ext cx="5541707" cy="857005"/>
          </a:xfrm>
          <a:prstGeom prst="fram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01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577" y="767100"/>
            <a:ext cx="4334999" cy="13830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5187" y="324466"/>
            <a:ext cx="5973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Cambria" charset="0"/>
                <a:ea typeface="Cambria" charset="0"/>
                <a:cs typeface="Cambria" charset="0"/>
              </a:rPr>
              <a:t>3.</a:t>
            </a:r>
            <a:r>
              <a:rPr lang="zh-CN" altLang="en-US" sz="2400" b="1" dirty="0" smtClean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2400" b="1" dirty="0" smtClean="0">
                <a:latin typeface="Cambria" charset="0"/>
                <a:ea typeface="Cambria" charset="0"/>
                <a:cs typeface="Cambria" charset="0"/>
              </a:rPr>
              <a:t>Getting</a:t>
            </a:r>
            <a:r>
              <a:rPr lang="zh-CN" altLang="en-US" sz="2400" b="1" dirty="0" smtClean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2400" b="1" dirty="0" smtClean="0">
                <a:latin typeface="Cambria" charset="0"/>
                <a:ea typeface="Cambria" charset="0"/>
                <a:cs typeface="Cambria" charset="0"/>
              </a:rPr>
              <a:t>dataset</a:t>
            </a:r>
            <a:endParaRPr lang="en-US" sz="2400" b="1" dirty="0">
              <a:latin typeface="Cambria" charset="0"/>
              <a:ea typeface="Cambria" charset="0"/>
              <a:cs typeface="Cambria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75186" y="2226546"/>
            <a:ext cx="11464983" cy="1420760"/>
            <a:chOff x="330610" y="2535090"/>
            <a:chExt cx="11709560" cy="142076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610" y="2535090"/>
              <a:ext cx="11709560" cy="1420760"/>
            </a:xfrm>
            <a:prstGeom prst="rect">
              <a:avLst/>
            </a:prstGeom>
          </p:spPr>
        </p:pic>
        <p:sp>
          <p:nvSpPr>
            <p:cNvPr id="11" name="Frame 10"/>
            <p:cNvSpPr/>
            <p:nvPr/>
          </p:nvSpPr>
          <p:spPr>
            <a:xfrm>
              <a:off x="6268065" y="2772701"/>
              <a:ext cx="2448232" cy="368710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978377" y="3711093"/>
            <a:ext cx="3949700" cy="5235672"/>
            <a:chOff x="2944192" y="1460506"/>
            <a:chExt cx="3949700" cy="523567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4192" y="1489178"/>
              <a:ext cx="3949700" cy="5207000"/>
            </a:xfrm>
            <a:prstGeom prst="rect">
              <a:avLst/>
            </a:prstGeom>
          </p:spPr>
        </p:pic>
        <p:sp>
          <p:nvSpPr>
            <p:cNvPr id="13" name="Frame 12"/>
            <p:cNvSpPr/>
            <p:nvPr/>
          </p:nvSpPr>
          <p:spPr>
            <a:xfrm>
              <a:off x="2944192" y="1460506"/>
              <a:ext cx="3949700" cy="368710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094924" y="3711093"/>
            <a:ext cx="2984500" cy="5194300"/>
            <a:chOff x="4896376" y="3771384"/>
            <a:chExt cx="2984500" cy="519430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6376" y="3771384"/>
              <a:ext cx="2984500" cy="5194300"/>
            </a:xfrm>
            <a:prstGeom prst="rect">
              <a:avLst/>
            </a:prstGeom>
          </p:spPr>
        </p:pic>
        <p:sp>
          <p:nvSpPr>
            <p:cNvPr id="17" name="Frame 16"/>
            <p:cNvSpPr/>
            <p:nvPr/>
          </p:nvSpPr>
          <p:spPr>
            <a:xfrm>
              <a:off x="4896376" y="3771384"/>
              <a:ext cx="2984500" cy="368710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7727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763" y="315332"/>
            <a:ext cx="7081684" cy="70816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75240" y="442455"/>
            <a:ext cx="4483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latin typeface="Cambria" charset="0"/>
                <a:ea typeface="Cambria" charset="0"/>
                <a:cs typeface="Cambria" charset="0"/>
              </a:rPr>
              <a:t>Cuisines</a:t>
            </a:r>
            <a:endParaRPr lang="en-US" sz="4800" b="1" dirty="0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91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6628</TotalTime>
  <Words>203</Words>
  <Application>Microsoft Macintosh PowerPoint</Application>
  <PresentationFormat>Widescreen</PresentationFormat>
  <Paragraphs>45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Calibri</vt:lpstr>
      <vt:lpstr>Cambria</vt:lpstr>
      <vt:lpstr>DengXian</vt:lpstr>
      <vt:lpstr>Arial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Jessie Gong</dc:creator>
  <cp:lastModifiedBy>Jessie Gong</cp:lastModifiedBy>
  <cp:revision>278</cp:revision>
  <cp:lastPrinted>2016-08-30T23:56:15Z</cp:lastPrinted>
  <dcterms:created xsi:type="dcterms:W3CDTF">2016-08-24T18:10:58Z</dcterms:created>
  <dcterms:modified xsi:type="dcterms:W3CDTF">2017-02-16T19:54:00Z</dcterms:modified>
</cp:coreProperties>
</file>